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E5248E36-AE92-4614-8BED-44268F0BAC9D}">
  <a:tblStyle styleId="{E5248E36-AE92-4614-8BED-44268F0BAC9D}"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6D950FA9-6E09-4ADC-8029-B45F4D589228}"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6c0ec0fdde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6c0ec0fdde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g36c1180a056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g36c1180a056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g33d162267e8_0_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8" name="Google Shape;148;g33d162267e8_0_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1.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0.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{E5248E36-AE92-4614-8BED-44268F0BAC9D}</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6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marR="0" rtl="0" algn="l">
                        <a:spcBef>
                          <a:spcPts val="0"/>
                        </a:spcBef>
                        <a:spcAft>
                          <a:spcPts val="0"/>
                        </a:spcAft>
                        <a:buNone/>
                      </a:pPr>
                      <a:r>
                        <a:t/>
                      </a:r>
                      <a:endParaRPr>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0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38" name="Google Shape;138;p2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graphicFrame>
        <p:nvGraphicFramePr>
          <p:cNvPr id="143" name="Google Shape;143;p27"/>
          <p:cNvGraphicFramePr/>
          <p:nvPr/>
        </p:nvGraphicFramePr>
        <p:xfrm>
          <a:off x="0" y="0"/>
          <a:ext cx="3000000" cy="3000000"/>
        </p:xfrm>
        <a:graphic>
          <a:graphicData uri="http://schemas.openxmlformats.org/drawingml/2006/table">
            <a:tbl>
              <a:tblPr bandRow="1" firstRow="1">
                <a:noFill/>
                <a:tableStyleId>{E5248E36-AE92-4614-8BED-44268F0BAC9D}</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600">
                          <a:latin typeface="Inter"/>
                          <a:ea typeface="Inter"/>
                          <a:cs typeface="Inter"/>
                          <a:sym typeface="Inter"/>
                        </a:rPr>
                        <a:t>a conflict (1990-1991) between Iraq and a U.S.-led coalition; also known as the First Gulf War or Operation Desert Storm</a:t>
                      </a:r>
                      <a:endParaRPr sz="16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marR="0" rtl="0" algn="l">
                        <a:spcBef>
                          <a:spcPts val="0"/>
                        </a:spcBef>
                        <a:spcAft>
                          <a:spcPts val="0"/>
                        </a:spcAft>
                        <a:buNone/>
                      </a:pPr>
                      <a:r>
                        <a:rPr lang="en">
                          <a:latin typeface="Inter"/>
                          <a:ea typeface="Inter"/>
                          <a:cs typeface="Inter"/>
                          <a:sym typeface="Inter"/>
                        </a:rPr>
                        <a:t>“The Persian Gulf crisis of 1990-91 was triggered by Iraq’s stunning invasion of next-door Kuwait on August 2, 1990. It proved to be one of the defining events of the 1990s, an anachronism that clashed with visions of a more peaceful post-Cold War era.</a:t>
                      </a:r>
                      <a:endParaRPr>
                        <a:latin typeface="Inter"/>
                        <a:ea typeface="Inter"/>
                        <a:cs typeface="Inter"/>
                        <a:sym typeface="Inter"/>
                      </a:endParaRPr>
                    </a:p>
                    <a:p>
                      <a:pPr indent="-317500" lvl="0" marL="457200" marR="0" rtl="0" algn="r">
                        <a:spcBef>
                          <a:spcPts val="0"/>
                        </a:spcBef>
                        <a:spcAft>
                          <a:spcPts val="0"/>
                        </a:spcAft>
                        <a:buSzPts val="1400"/>
                        <a:buFont typeface="Inter"/>
                        <a:buChar char="-"/>
                      </a:pPr>
                      <a:r>
                        <a:rPr lang="en">
                          <a:latin typeface="Inter"/>
                          <a:ea typeface="Inter"/>
                          <a:cs typeface="Inter"/>
                          <a:sym typeface="Inter"/>
                        </a:rPr>
                        <a:t>Steve A. Yetiv, </a:t>
                      </a:r>
                      <a:r>
                        <a:rPr i="1" lang="en">
                          <a:latin typeface="Inter"/>
                          <a:ea typeface="Inter"/>
                          <a:cs typeface="Inter"/>
                          <a:sym typeface="Inter"/>
                        </a:rPr>
                        <a:t>Explaining Foreign Policy: U.S. Decision-Making and the Persian Gulf War</a:t>
                      </a:r>
                      <a:r>
                        <a:rPr lang="en">
                          <a:latin typeface="Inter"/>
                          <a:ea typeface="Inter"/>
                          <a:cs typeface="Inter"/>
                          <a:sym typeface="Inter"/>
                        </a:rPr>
                        <a:t>, 2004.</a:t>
                      </a:r>
                      <a:endParaRPr>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44" name="Google Shape;144;p2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000">
                <a:solidFill>
                  <a:schemeClr val="dk1"/>
                </a:solidFill>
                <a:latin typeface="Plus Jakarta Sans"/>
                <a:ea typeface="Plus Jakarta Sans"/>
                <a:cs typeface="Plus Jakarta Sans"/>
                <a:sym typeface="Plus Jakarta Sans"/>
              </a:rPr>
              <a:t>Persian Gulf War</a:t>
            </a:r>
            <a:endParaRPr b="1" sz="30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45" name="Google Shape;145;p27"/>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28"/>
          <p:cNvSpPr txBox="1"/>
          <p:nvPr>
            <p:ph idx="2" type="body"/>
          </p:nvPr>
        </p:nvSpPr>
        <p:spPr>
          <a:xfrm>
            <a:off x="3898350" y="-47000"/>
            <a:ext cx="1347300" cy="341100"/>
          </a:xfrm>
          <a:prstGeom prst="rect">
            <a:avLst/>
          </a:prstGeom>
        </p:spPr>
        <p:txBody>
          <a:bodyPr anchorCtr="0" anchor="ctr" bIns="34275" lIns="68575" spcFirstLastPara="1" rIns="68575" wrap="square" tIns="34275">
            <a:noAutofit/>
          </a:bodyPr>
          <a:lstStyle/>
          <a:p>
            <a:pPr indent="0" lvl="0" marL="0" rtl="0" algn="ctr">
              <a:spcBef>
                <a:spcPts val="800"/>
              </a:spcBef>
              <a:spcAft>
                <a:spcPts val="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151" name="Google Shape;151;p28"/>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Clr>
                <a:schemeClr val="dk1"/>
              </a:buClr>
              <a:buSzPts val="1100"/>
              <a:buFont typeface="Arial"/>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152" name="Google Shape;152;p28"/>
          <p:cNvGraphicFramePr/>
          <p:nvPr/>
        </p:nvGraphicFramePr>
        <p:xfrm>
          <a:off x="612375" y="713825"/>
          <a:ext cx="3000000" cy="3000000"/>
        </p:xfrm>
        <a:graphic>
          <a:graphicData uri="http://schemas.openxmlformats.org/drawingml/2006/table">
            <a:tbl>
              <a:tblPr>
                <a:noFill/>
                <a:tableStyleId>{6D950FA9-6E09-4ADC-8029-B45F4D589228}</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War</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 </a:t>
                      </a:r>
                      <a:endParaRPr b="1" sz="1000">
                        <a:solidFill>
                          <a:srgbClr val="E95C3D"/>
                        </a:solidFill>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 </a:t>
                      </a:r>
                      <a:endParaRPr b="1" sz="1000">
                        <a:solidFill>
                          <a:srgbClr val="E95C3D"/>
                        </a:solidFill>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153" name="Google Shape;153;p28"/>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